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3" r:id="rId1"/>
  </p:sldMasterIdLst>
  <p:notesMasterIdLst>
    <p:notesMasterId r:id="rId15"/>
  </p:notesMasterIdLst>
  <p:handoutMasterIdLst>
    <p:handoutMasterId r:id="rId16"/>
  </p:handoutMasterIdLst>
  <p:sldIdLst>
    <p:sldId id="569" r:id="rId2"/>
    <p:sldId id="537" r:id="rId3"/>
    <p:sldId id="576" r:id="rId4"/>
    <p:sldId id="578" r:id="rId5"/>
    <p:sldId id="579" r:id="rId6"/>
    <p:sldId id="580" r:id="rId7"/>
    <p:sldId id="581" r:id="rId8"/>
    <p:sldId id="570" r:id="rId9"/>
    <p:sldId id="571" r:id="rId10"/>
    <p:sldId id="572" r:id="rId11"/>
    <p:sldId id="573" r:id="rId12"/>
    <p:sldId id="582" r:id="rId13"/>
    <p:sldId id="574" r:id="rId14"/>
  </p:sldIdLst>
  <p:sldSz cx="12192000" cy="6858000"/>
  <p:notesSz cx="6858000" cy="9144000"/>
  <p:custDataLst>
    <p:tags r:id="rId17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罗 勇" initials="" lastIdx="3" clrIdx="0"/>
  <p:cmAuthor id="2" name="luo" initials="" lastIdx="1" clrIdx="1"/>
  <p:cmAuthor id="3" name="未知用户1" initials="未知用户1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 autoAdjust="0"/>
  </p:normalViewPr>
  <p:slideViewPr>
    <p:cSldViewPr>
      <p:cViewPr>
        <p:scale>
          <a:sx n="75" d="100"/>
          <a:sy n="75" d="100"/>
        </p:scale>
        <p:origin x="1959" y="8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fld id="{E68479F9-22C4-4BEB-B2F4-27476C0E31DE}" type="datetimeFigureOut">
              <a:rPr lang="zh-CN" altLang="en-US"/>
              <a:pPr>
                <a:defRPr/>
              </a:pPr>
              <a:t>2023/2/23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fld id="{FB02B6FB-8D50-428D-8247-520D6E08227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fld id="{599A99E2-2193-4A13-B18F-23D8DFF0FA0F}" type="datetimeFigureOut">
              <a:rPr lang="zh-CN" altLang="en-US"/>
              <a:pPr>
                <a:defRPr/>
              </a:pPr>
              <a:t>2023/2/23</a:t>
            </a:fld>
            <a:endParaRPr lang="zh-CN" altLang="en-US"/>
          </a:p>
        </p:txBody>
      </p:sp>
      <p:sp>
        <p:nvSpPr>
          <p:cNvPr id="15364" name="幻灯片图像占位符 3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备注占位符 4"/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fld id="{1E809473-A9C2-4DCE-A493-17ED7F8E3B4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BE75EB-910C-4569-B8B6-9D5CBD21B32D}" type="slidenum">
              <a:rPr lang="en-US" altLang="zh-CN" smtClean="0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342345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6E4B350-966E-486B-9E1C-0416B8747018}" type="slidenum">
              <a:rPr lang="en-US" altLang="zh-CN" smtClean="0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640415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A8527CF-768B-46B0-8112-4BE2E6B7603A}" type="slidenum">
              <a:rPr lang="en-US" altLang="zh-CN" smtClean="0"/>
              <a:pPr>
                <a:defRPr/>
              </a:pPr>
              <a:t>‹#›</a:t>
            </a:fld>
            <a:endParaRPr lang="zh-CN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538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DEA6308-C26E-47C6-AF80-7896544B6E31}" type="slidenum">
              <a:rPr lang="en-US" altLang="zh-CN" smtClean="0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873203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157EAAA-EF73-4A6F-8A65-B19F0C703D13}" type="slidenum">
              <a:rPr lang="en-US" altLang="zh-CN" smtClean="0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318878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8DC0CB-848A-4340-963D-564B8AAC0B94}" type="slidenum">
              <a:rPr lang="en-US" altLang="zh-CN" smtClean="0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174251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0F7366D-6F2D-4A45-BCB1-9F3A530BB477}" type="slidenum">
              <a:rPr lang="en-US" altLang="zh-CN" smtClean="0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885605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F3B546-7765-4D94-BE66-43B69DA79C9B}" type="slidenum">
              <a:rPr lang="en-US" altLang="zh-CN" smtClean="0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53325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187C902-42AF-437F-BD9E-B873447B36CB}" type="slidenum">
              <a:rPr lang="en-US" altLang="zh-CN" smtClean="0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259351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51B6EC-046A-46FF-86A7-5217A0D3CF71}" type="slidenum">
              <a:rPr lang="en-US" altLang="zh-CN" smtClean="0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603504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99DA488-483B-4214-81E7-14B6B590A7BC}" type="slidenum">
              <a:rPr lang="en-US" altLang="zh-CN" smtClean="0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760392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zh-CN" altLang="en-US" smtClean="0"/>
              <a:t>华东理工大学 罗勇军</a:t>
            </a:r>
            <a:endParaRPr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A8527CF-768B-46B0-8112-4BE2E6B7603A}" type="slidenum">
              <a:rPr lang="en-US" altLang="zh-CN" smtClean="0"/>
              <a:pPr>
                <a:defRPr/>
              </a:pPr>
              <a:t>‹#›</a:t>
            </a:fld>
            <a:endParaRPr lang="zh-CN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2110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标题 1"/>
          <p:cNvSpPr>
            <a:spLocks noGrp="1" noChangeArrowheads="1"/>
          </p:cNvSpPr>
          <p:nvPr>
            <p:ph type="title"/>
          </p:nvPr>
        </p:nvSpPr>
        <p:spPr>
          <a:xfrm>
            <a:off x="1981200" y="836613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CN" smtClean="0">
                <a:solidFill>
                  <a:srgbClr val="FF0000"/>
                </a:solidFill>
              </a:rPr>
              <a:t>4.17 K-D</a:t>
            </a:r>
            <a:r>
              <a:rPr lang="zh-CN" altLang="en-US" smtClean="0">
                <a:solidFill>
                  <a:srgbClr val="FF0000"/>
                </a:solidFill>
              </a:rPr>
              <a:t>树</a:t>
            </a:r>
            <a:endParaRPr lang="zh-CN" altLang="en-US" dirty="0" smtClean="0">
              <a:solidFill>
                <a:srgbClr val="FF0000"/>
              </a:solidFill>
            </a:endParaRPr>
          </a:p>
        </p:txBody>
      </p:sp>
      <p:sp>
        <p:nvSpPr>
          <p:cNvPr id="2" name="页脚占位符 3"/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Tx/>
              <a:buNone/>
            </a:pPr>
            <a:r>
              <a:rPr lang="zh-CN" altLang="en-US" smtClean="0">
                <a:solidFill>
                  <a:srgbClr val="002060"/>
                </a:solidFill>
              </a:rPr>
              <a:t>华东理工大学 罗勇军</a:t>
            </a:r>
            <a:endParaRPr lang="zh-CN" altLang="zh-CN" smtClean="0">
              <a:solidFill>
                <a:srgbClr val="002060"/>
              </a:solidFill>
            </a:endParaRPr>
          </a:p>
        </p:txBody>
      </p:sp>
      <p:sp>
        <p:nvSpPr>
          <p:cNvPr id="6" name="页脚占位符 7"/>
          <p:cNvSpPr txBox="1">
            <a:spLocks/>
          </p:cNvSpPr>
          <p:nvPr/>
        </p:nvSpPr>
        <p:spPr>
          <a:xfrm>
            <a:off x="7464152" y="127000"/>
            <a:ext cx="4464496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defPPr>
              <a:defRPr lang="zh-CN"/>
            </a:defPPr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400" kern="1200" noProof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r>
              <a:rPr lang="en-US" altLang="zh-CN" sz="2000">
                <a:solidFill>
                  <a:srgbClr val="0070C0"/>
                </a:solidFill>
              </a:rPr>
              <a:t>《</a:t>
            </a:r>
            <a:r>
              <a:rPr lang="zh-CN" altLang="en-US" sz="2000">
                <a:solidFill>
                  <a:srgbClr val="0070C0"/>
                </a:solidFill>
              </a:rPr>
              <a:t>算法竞赛</a:t>
            </a:r>
            <a:r>
              <a:rPr lang="en-US" altLang="zh-CN" sz="2000">
                <a:solidFill>
                  <a:srgbClr val="0070C0"/>
                </a:solidFill>
              </a:rPr>
              <a:t>》</a:t>
            </a:r>
            <a:r>
              <a:rPr lang="zh-CN" altLang="en-US" sz="2000">
                <a:solidFill>
                  <a:srgbClr val="0070C0"/>
                </a:solidFill>
              </a:rPr>
              <a:t>清华大学出版社 罗勇军</a:t>
            </a:r>
            <a:endParaRPr lang="zh-CN" altLang="en-US" sz="2000" dirty="0">
              <a:solidFill>
                <a:srgbClr val="0070C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2264" y="1690395"/>
            <a:ext cx="3261808" cy="4264611"/>
          </a:xfrm>
          <a:prstGeom prst="rect">
            <a:avLst/>
          </a:prstGeom>
        </p:spPr>
      </p:pic>
      <p:sp>
        <p:nvSpPr>
          <p:cNvPr id="9" name="内容占位符 8"/>
          <p:cNvSpPr>
            <a:spLocks noGrp="1"/>
          </p:cNvSpPr>
          <p:nvPr>
            <p:ph idx="1"/>
          </p:nvPr>
        </p:nvSpPr>
        <p:spPr>
          <a:xfrm>
            <a:off x="2063552" y="2212975"/>
            <a:ext cx="4752528" cy="396398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p"/>
            </a:pPr>
            <a:r>
              <a:rPr lang="zh-CN" altLang="en-US" sz="3200" dirty="0" smtClean="0">
                <a:solidFill>
                  <a:srgbClr val="0070C0"/>
                </a:solidFill>
              </a:rPr>
              <a:t>从空间到二叉树</a:t>
            </a:r>
            <a:endParaRPr lang="en-US" altLang="zh-CN" sz="3200" dirty="0" smtClean="0">
              <a:solidFill>
                <a:srgbClr val="0070C0"/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sz="3200" dirty="0" smtClean="0">
                <a:solidFill>
                  <a:srgbClr val="0070C0"/>
                </a:solidFill>
              </a:rPr>
              <a:t>概念和操作</a:t>
            </a:r>
            <a:endParaRPr lang="zh-CN" altLang="en-US" sz="3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56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45"/>
    </mc:Choice>
    <mc:Fallback xmlns="">
      <p:transition spd="slow" advTm="10445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标题 1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p"/>
            </a:pPr>
            <a:r>
              <a:rPr lang="zh-CN" altLang="en-US" sz="4000" dirty="0">
                <a:solidFill>
                  <a:srgbClr val="FF0000"/>
                </a:solidFill>
              </a:rPr>
              <a:t>插入新结点</a:t>
            </a:r>
            <a:endParaRPr lang="zh-CN" altLang="en-US" sz="4000" dirty="0" smtClean="0">
              <a:solidFill>
                <a:srgbClr val="FF0000"/>
              </a:solidFill>
            </a:endParaRPr>
          </a:p>
        </p:txBody>
      </p:sp>
      <p:sp>
        <p:nvSpPr>
          <p:cNvPr id="63490" name="内容占位符 2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插入新结点时，按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K-D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树的属性，逐层向下找到合适的位置插入。在第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层，按这一层的维度，沿着左子树或者右子树向下走，直到找到一个空结点可以插入。</a:t>
            </a:r>
          </a:p>
          <a:p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多次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插入新结点，可能导致二叉树不平衡。不平衡性达到一定程度，需进行再平衡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。使用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替罪羊树是简单有效的维护平衡的方法。</a:t>
            </a:r>
          </a:p>
        </p:txBody>
      </p:sp>
    </p:spTree>
    <p:extLst>
      <p:ext uri="{BB962C8B-B14F-4D97-AF65-F5344CB8AC3E}">
        <p14:creationId xmlns:p14="http://schemas.microsoft.com/office/powerpoint/2010/main" val="2587920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125"/>
    </mc:Choice>
    <mc:Fallback xmlns="">
      <p:transition spd="slow" advTm="76125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标题 1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p"/>
            </a:pPr>
            <a:r>
              <a:rPr lang="zh-CN" altLang="en-US" sz="4000" dirty="0" smtClean="0">
                <a:solidFill>
                  <a:srgbClr val="FF0000"/>
                </a:solidFill>
              </a:rPr>
              <a:t>删除节点</a:t>
            </a:r>
          </a:p>
        </p:txBody>
      </p:sp>
      <p:sp>
        <p:nvSpPr>
          <p:cNvPr id="63490" name="内容占位符 2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使用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替罪羊树，把待删结点的全部子结点“拍平”，然后重建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整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棵树不平衡时，全部拍平重建。</a:t>
            </a:r>
          </a:p>
        </p:txBody>
      </p:sp>
    </p:spTree>
    <p:extLst>
      <p:ext uri="{BB962C8B-B14F-4D97-AF65-F5344CB8AC3E}">
        <p14:creationId xmlns:p14="http://schemas.microsoft.com/office/powerpoint/2010/main" val="125957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079"/>
    </mc:Choice>
    <mc:Fallback xmlns="">
      <p:transition spd="slow" advTm="26079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标题 1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p"/>
            </a:pPr>
            <a:r>
              <a:rPr lang="zh-CN" altLang="en-US" sz="4000" dirty="0" smtClean="0">
                <a:solidFill>
                  <a:srgbClr val="FF0000"/>
                </a:solidFill>
              </a:rPr>
              <a:t>找最小值</a:t>
            </a:r>
          </a:p>
        </p:txBody>
      </p:sp>
      <p:sp>
        <p:nvSpPr>
          <p:cNvPr id="63490" name="内容占位符 2"/>
          <p:cNvSpPr>
            <a:spLocks noGrp="1" noChangeArrowheads="1"/>
          </p:cNvSpPr>
          <p:nvPr>
            <p:ph idx="1"/>
          </p:nvPr>
        </p:nvSpPr>
        <p:spPr>
          <a:xfrm>
            <a:off x="774336" y="1556792"/>
            <a:ext cx="10515600" cy="4863902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找第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维的最小值，从根结点出发，逐层搜索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24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若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这一层的维度就是第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维，则第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维最小值在左子树，继续检索左子树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；</a:t>
            </a:r>
            <a:endParaRPr lang="en-US" altLang="zh-CN" sz="24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若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这一层的维度不是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，则左右子树都需要需要检索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24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图示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了在二维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(x, y)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树上，寻找最小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x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和最小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y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的过程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。最小</a:t>
            </a:r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x=2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，最小</a:t>
            </a:r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y=3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5122" name="Picture 2" descr="C:\Users\ECUST\AppData\Local\Temp\ksohtml9092\wps4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1464" y="3594075"/>
            <a:ext cx="980168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9929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843"/>
    </mc:Choice>
    <mc:Fallback xmlns="">
      <p:transition spd="slow" advTm="108843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标题 1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759619"/>
          </a:xfrm>
        </p:spPr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p"/>
            </a:pPr>
            <a:r>
              <a:rPr lang="zh-CN" altLang="en-US" sz="3600" dirty="0" smtClean="0">
                <a:solidFill>
                  <a:srgbClr val="FF0000"/>
                </a:solidFill>
              </a:rPr>
              <a:t>找最近点</a:t>
            </a:r>
          </a:p>
        </p:txBody>
      </p:sp>
      <p:sp>
        <p:nvSpPr>
          <p:cNvPr id="63490" name="内容占位符 2"/>
          <p:cNvSpPr>
            <a:spLocks noGrp="1" noChangeArrowheads="1"/>
          </p:cNvSpPr>
          <p:nvPr>
            <p:ph idx="1"/>
          </p:nvPr>
        </p:nvSpPr>
        <p:spPr>
          <a:xfrm>
            <a:off x="623392" y="1124744"/>
            <a:ext cx="10515600" cy="4863902"/>
          </a:xfrm>
        </p:spPr>
        <p:txBody>
          <a:bodyPr>
            <a:normAutofit/>
          </a:bodyPr>
          <a:lstStyle/>
          <a:p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从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根结点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a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开始判断搜索范围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24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左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图以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为圆心，以点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到点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a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的距离为半径画圆，那么距离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p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最近的点肯定在圆圈上或内部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24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这个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圆圈与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4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个白色矩形相交，那么只需搜这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4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个白色矩形内的点即可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5124" name="Picture 4" descr="C:\Users\ECUST\AppData\Local\Temp\ksohtml9092\wps4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048" y="3284984"/>
            <a:ext cx="7979903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6848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508"/>
    </mc:Choice>
    <mc:Fallback xmlns="">
      <p:transition spd="slow" advTm="115508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标题 1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p"/>
            </a:pPr>
            <a:r>
              <a:rPr lang="en-US" altLang="zh-CN" sz="4000" dirty="0" smtClean="0">
                <a:solidFill>
                  <a:srgbClr val="FF0000"/>
                </a:solidFill>
              </a:rPr>
              <a:t>K-D</a:t>
            </a:r>
            <a:r>
              <a:rPr lang="zh-CN" altLang="en-US" sz="4000" dirty="0" smtClean="0">
                <a:solidFill>
                  <a:srgbClr val="FF0000"/>
                </a:solidFill>
              </a:rPr>
              <a:t>树</a:t>
            </a:r>
          </a:p>
        </p:txBody>
      </p:sp>
      <p:sp>
        <p:nvSpPr>
          <p:cNvPr id="63490" name="内容占位符 2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K-D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树（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K-dimensional tree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）：一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棵二叉树，它的每个结点上存储的是一个多维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数据</a:t>
            </a:r>
            <a:endParaRPr lang="en-US" altLang="zh-CN" sz="24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K = 2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时：二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维平面坐标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(x, y)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，二叉树的每一层按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x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y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轮流划分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；</a:t>
            </a:r>
            <a:endParaRPr lang="en-US" altLang="zh-CN" sz="24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K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= 3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时：是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立体坐标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(x, y, z)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，二叉树的每一层按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x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y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z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轮流划分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；</a:t>
            </a:r>
            <a:endParaRPr lang="en-US" altLang="zh-CN" sz="24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更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大的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K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对应超空间坐标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(x, y, z, . . .)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24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把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K-D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树维护为一棵平衡的二叉树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，完成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超空间的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O(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logn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检索。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655"/>
    </mc:Choice>
    <mc:Fallback xmlns="">
      <p:transition spd="slow" advTm="75655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标题 1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p"/>
            </a:pPr>
            <a:r>
              <a:rPr lang="zh-CN" altLang="en-US" sz="4000" dirty="0" smtClean="0">
                <a:solidFill>
                  <a:srgbClr val="FF0000"/>
                </a:solidFill>
              </a:rPr>
              <a:t>从空间到二叉树</a:t>
            </a:r>
          </a:p>
        </p:txBody>
      </p:sp>
      <p:sp>
        <p:nvSpPr>
          <p:cNvPr id="63490" name="内容占位符 2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背景问题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问题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）：给定平面上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n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个点的坐标，然后做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m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次询问，每个询问输入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个的坐标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(x, y)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，问距离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(x, y)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最近的点是哪一个。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问题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）：给定平面上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n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个点的坐标，每个点有一个权值，然后做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m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次询问，每个询问输入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个矩形范围，问矩形内部的点的权值之和是多少。</a:t>
            </a:r>
          </a:p>
        </p:txBody>
      </p:sp>
    </p:spTree>
    <p:extLst>
      <p:ext uri="{BB962C8B-B14F-4D97-AF65-F5344CB8AC3E}">
        <p14:creationId xmlns:p14="http://schemas.microsoft.com/office/powerpoint/2010/main" val="3602459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685"/>
    </mc:Choice>
    <mc:Fallback xmlns="">
      <p:transition spd="slow" advTm="94685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zh-CN" altLang="zh-CN" sz="28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1)</a:t>
            </a:r>
            <a:r>
              <a:rPr lang="zh-CN" altLang="zh-CN" sz="28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第</a:t>
            </a:r>
            <a:r>
              <a:rPr lang="zh-CN" altLang="zh-CN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zh-CN" sz="28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层划分：按</a:t>
            </a:r>
            <a:r>
              <a:rPr lang="zh-CN" altLang="zh-CN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</a:t>
            </a:r>
            <a:r>
              <a:rPr lang="zh-CN" altLang="zh-CN" sz="28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的中值二分</a:t>
            </a:r>
            <a:r>
              <a:rPr lang="zh-CN" altLang="zh-CN" sz="2800" dirty="0" smtClean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；</a:t>
            </a:r>
            <a:r>
              <a:rPr lang="en-US" altLang="zh-CN" sz="2800" dirty="0" smtClean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zh-CN" sz="2800" dirty="0" smtClean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</a:br>
            <a:r>
              <a:rPr lang="zh-CN" altLang="zh-CN" sz="2800" dirty="0" smtClean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对应</a:t>
            </a:r>
            <a:r>
              <a:rPr lang="zh-CN" altLang="zh-CN" sz="28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二叉树：中点</a:t>
            </a:r>
            <a:r>
              <a:rPr lang="zh-CN" altLang="zh-CN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</a:t>
            </a:r>
            <a:r>
              <a:rPr lang="zh-CN" altLang="zh-CN" sz="28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为根结点</a:t>
            </a:r>
            <a:endParaRPr lang="zh-CN" altLang="en-US" sz="2800" dirty="0"/>
          </a:p>
        </p:txBody>
      </p:sp>
      <p:pic>
        <p:nvPicPr>
          <p:cNvPr id="1026" name="Picture 2" descr="C:\Users\ECUST\AppData\Local\Temp\ksohtml9092\wps3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536" y="1988840"/>
            <a:ext cx="8074340" cy="324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0171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686"/>
    </mc:Choice>
    <mc:Fallback xmlns="">
      <p:transition spd="slow" advTm="41686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zh-CN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(2)</a:t>
            </a:r>
            <a:r>
              <a:rPr lang="zh-CN" altLang="en-US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第</a:t>
            </a:r>
            <a:r>
              <a:rPr lang="en-US" altLang="zh-CN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层划分：按</a:t>
            </a:r>
            <a:r>
              <a:rPr lang="en-US" altLang="zh-CN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y</a:t>
            </a:r>
            <a:r>
              <a:rPr lang="zh-CN" altLang="en-US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的中值二分</a:t>
            </a:r>
            <a:r>
              <a:rPr lang="zh-CN" altLang="en-US" sz="28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；</a:t>
            </a:r>
            <a:r>
              <a:rPr lang="en-US" altLang="zh-CN" sz="28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zh-CN" sz="28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r>
              <a:rPr lang="zh-CN" altLang="en-US" sz="28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对应</a:t>
            </a:r>
            <a:r>
              <a:rPr lang="zh-CN" altLang="en-US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二叉树：中点</a:t>
            </a:r>
            <a:r>
              <a:rPr lang="en-US" altLang="zh-CN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</a:t>
            </a:r>
            <a:r>
              <a:rPr lang="zh-CN" altLang="en-US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</a:t>
            </a:r>
            <a:r>
              <a:rPr lang="zh-CN" altLang="en-US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为子树根结点</a:t>
            </a:r>
          </a:p>
        </p:txBody>
      </p:sp>
      <p:pic>
        <p:nvPicPr>
          <p:cNvPr id="2050" name="Picture 2" descr="C:\Users\ECUST\AppData\Local\Temp\ksohtml9092\wps4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528" y="1988840"/>
            <a:ext cx="8922764" cy="316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7536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40"/>
    </mc:Choice>
    <mc:Fallback xmlns="">
      <p:transition spd="slow" advTm="2164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indent="53340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zh-CN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(3)</a:t>
            </a:r>
            <a:r>
              <a:rPr lang="zh-CN" altLang="en-US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第</a:t>
            </a:r>
            <a:r>
              <a:rPr lang="en-US" altLang="zh-CN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en-US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层划分：按</a:t>
            </a:r>
            <a:r>
              <a:rPr lang="en-US" altLang="zh-CN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</a:t>
            </a:r>
            <a:r>
              <a:rPr lang="zh-CN" altLang="en-US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的中值二分</a:t>
            </a:r>
          </a:p>
        </p:txBody>
      </p:sp>
      <p:pic>
        <p:nvPicPr>
          <p:cNvPr id="3074" name="Picture 2" descr="C:\Users\ECUST\AppData\Local\Temp\ksohtml9092\wps4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544" y="1988840"/>
            <a:ext cx="9574310" cy="316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962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843"/>
    </mc:Choice>
    <mc:Fallback xmlns="">
      <p:transition spd="slow" advTm="45843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CN" sz="2800" dirty="0">
                <a:latin typeface="宋体" panose="02010600030101010101" pitchFamily="2" charset="-122"/>
                <a:ea typeface="宋体" panose="02010600030101010101" pitchFamily="2" charset="-122"/>
              </a:rPr>
              <a:t>(4)</a:t>
            </a:r>
            <a:r>
              <a:rPr lang="zh-CN" altLang="en-US" sz="2800" dirty="0">
                <a:latin typeface="宋体" panose="02010600030101010101" pitchFamily="2" charset="-122"/>
                <a:ea typeface="宋体" panose="02010600030101010101" pitchFamily="2" charset="-122"/>
              </a:rPr>
              <a:t>划分结束，二维坐标转换到二叉树</a:t>
            </a:r>
          </a:p>
        </p:txBody>
      </p:sp>
      <p:pic>
        <p:nvPicPr>
          <p:cNvPr id="4098" name="Picture 2" descr="C:\Users\ECUST\AppData\Local\Temp\ksohtml9092\wps4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584" y="2276872"/>
            <a:ext cx="8486320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8115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251"/>
    </mc:Choice>
    <mc:Fallback xmlns="">
      <p:transition spd="slow" advTm="26251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标题 1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p"/>
            </a:pPr>
            <a:r>
              <a:rPr lang="en-US" altLang="zh-CN" sz="4000" dirty="0" smtClean="0">
                <a:solidFill>
                  <a:srgbClr val="FF0000"/>
                </a:solidFill>
              </a:rPr>
              <a:t>K-D</a:t>
            </a:r>
            <a:r>
              <a:rPr lang="zh-CN" altLang="en-US" sz="4000" dirty="0" smtClean="0">
                <a:solidFill>
                  <a:srgbClr val="FF0000"/>
                </a:solidFill>
              </a:rPr>
              <a:t>树操作：维度划分</a:t>
            </a:r>
          </a:p>
        </p:txBody>
      </p:sp>
      <p:sp>
        <p:nvSpPr>
          <p:cNvPr id="63490" name="内容占位符 2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维度划分是指按哪一维进行二分，二叉树的每一层按一个维度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划分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轮转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法，即按维度交替划分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二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维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平面按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x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y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交替划分，奇数层按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x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划分，偶数层按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y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划分，称为“奇偶轮转法”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对一般性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K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维轮转，从第一层往下，用求余的方法，第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dep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层按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dep%K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、第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dep+1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层按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(dep+1)%K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划分，实现了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K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维的交替划分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11161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219"/>
    </mc:Choice>
    <mc:Fallback xmlns="">
      <p:transition spd="slow" advTm="87219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标题 1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p"/>
            </a:pPr>
            <a:r>
              <a:rPr lang="zh-CN" altLang="en-US" sz="4000" dirty="0" smtClean="0">
                <a:solidFill>
                  <a:srgbClr val="FF0000"/>
                </a:solidFill>
              </a:rPr>
              <a:t>建树</a:t>
            </a:r>
          </a:p>
        </p:txBody>
      </p:sp>
      <p:sp>
        <p:nvSpPr>
          <p:cNvPr id="63490" name="内容占位符 2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如果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预先给定了全部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n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个数据，那么简单地按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K-D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树的“轮流划分”建树即可，得到的是一棵平衡二叉树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大多数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情况下，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n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个点不是预先全部给定，而是一个一个动态插入到二叉树上，二叉树的建树是动态的。</a:t>
            </a:r>
          </a:p>
        </p:txBody>
      </p:sp>
    </p:spTree>
    <p:extLst>
      <p:ext uri="{BB962C8B-B14F-4D97-AF65-F5344CB8AC3E}">
        <p14:creationId xmlns:p14="http://schemas.microsoft.com/office/powerpoint/2010/main" val="1277269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374"/>
    </mc:Choice>
    <mc:Fallback xmlns="">
      <p:transition spd="slow" advTm="38374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fbc15bb2-d263-4c42-85e7-358267775f15}"/>
</p:tagLst>
</file>

<file path=ppt/theme/theme1.xml><?xml version="1.0" encoding="utf-8"?>
<a:theme xmlns:a="http://schemas.openxmlformats.org/drawingml/2006/main" name="默认设计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145</TotalTime>
  <Pages>0</Pages>
  <Words>766</Words>
  <Characters>0</Characters>
  <Application>Microsoft Office PowerPoint</Application>
  <DocSecurity>0</DocSecurity>
  <PresentationFormat>宽屏</PresentationFormat>
  <Lines>0</Lines>
  <Paragraphs>43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等线</vt:lpstr>
      <vt:lpstr>等线 Light</vt:lpstr>
      <vt:lpstr>宋体</vt:lpstr>
      <vt:lpstr>Arial</vt:lpstr>
      <vt:lpstr>Calibri</vt:lpstr>
      <vt:lpstr>Calibri Light</vt:lpstr>
      <vt:lpstr>Times New Roman</vt:lpstr>
      <vt:lpstr>Wingdings</vt:lpstr>
      <vt:lpstr>默认设计模板</vt:lpstr>
      <vt:lpstr>4.17 K-D树</vt:lpstr>
      <vt:lpstr>K-D树</vt:lpstr>
      <vt:lpstr>从空间到二叉树</vt:lpstr>
      <vt:lpstr>(1)第1层划分：按x的中值二分； 对应二叉树：中点a为根结点</vt:lpstr>
      <vt:lpstr>(2)第2层划分：按y的中值二分； 对应二叉树：中点b、c为子树根结点</vt:lpstr>
      <vt:lpstr>(3)第3层划分：按x的中值二分</vt:lpstr>
      <vt:lpstr>(4)划分结束，二维坐标转换到二叉树</vt:lpstr>
      <vt:lpstr>K-D树操作：维度划分</vt:lpstr>
      <vt:lpstr>建树</vt:lpstr>
      <vt:lpstr>插入新结点</vt:lpstr>
      <vt:lpstr>删除节点</vt:lpstr>
      <vt:lpstr>找最小值</vt:lpstr>
      <vt:lpstr>找最近点</vt:lpstr>
    </vt:vector>
  </TitlesOfParts>
  <Manager/>
  <Company>微软中国</Company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作业1</dc:title>
  <dc:subject/>
  <dc:creator>微软用户</dc:creator>
  <cp:keywords/>
  <dc:description/>
  <cp:lastModifiedBy>ECUST</cp:lastModifiedBy>
  <cp:revision>1493</cp:revision>
  <dcterms:created xsi:type="dcterms:W3CDTF">2012-02-15T09:22:01Z</dcterms:created>
  <dcterms:modified xsi:type="dcterms:W3CDTF">2023-02-23T10:05:52Z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2052-11.1.0.8696</vt:lpwstr>
  </property>
</Properties>
</file>

<file path=docProps/thumbnail.jpeg>
</file>